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330" r:id="rId2"/>
    <p:sldId id="522" r:id="rId3"/>
    <p:sldId id="417" r:id="rId4"/>
    <p:sldId id="418" r:id="rId5"/>
    <p:sldId id="421" r:id="rId6"/>
    <p:sldId id="521" r:id="rId7"/>
    <p:sldId id="420" r:id="rId8"/>
    <p:sldId id="422" r:id="rId9"/>
    <p:sldId id="481" r:id="rId10"/>
    <p:sldId id="347" r:id="rId11"/>
    <p:sldId id="348" r:id="rId1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CCFF"/>
    <a:srgbClr val="CCFFFF"/>
    <a:srgbClr val="CCECFF"/>
    <a:srgbClr val="EAEAEA"/>
    <a:srgbClr val="CC66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8" autoAdjust="0"/>
    <p:restoredTop sz="90296" autoAdjust="0"/>
  </p:normalViewPr>
  <p:slideViewPr>
    <p:cSldViewPr snapToGrid="0">
      <p:cViewPr varScale="1">
        <p:scale>
          <a:sx n="121" d="100"/>
          <a:sy n="121" d="100"/>
        </p:scale>
        <p:origin x="114" y="16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AD12855E-5AE1-4DEF-A3BA-893E60111412}"/>
    <pc:docChg chg="delSld">
      <pc:chgData name="ziran wu" userId="9f9739ad9b769acf" providerId="LiveId" clId="{AD12855E-5AE1-4DEF-A3BA-893E60111412}" dt="2024-06-25T07:59:07.661" v="0" actId="2696"/>
      <pc:docMkLst>
        <pc:docMk/>
      </pc:docMkLst>
      <pc:sldChg chg="del">
        <pc:chgData name="ziran wu" userId="9f9739ad9b769acf" providerId="LiveId" clId="{AD12855E-5AE1-4DEF-A3BA-893E60111412}" dt="2024-06-25T07:59:07.661" v="0" actId="2696"/>
        <pc:sldMkLst>
          <pc:docMk/>
          <pc:sldMk cId="619937811" sldId="4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</a:defRPr>
            </a:lvl1pPr>
          </a:lstStyle>
          <a:p>
            <a:pPr>
              <a:defRPr/>
            </a:pPr>
            <a:fld id="{0F249A94-A4F2-384E-BBC5-0F4120ADA7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231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1D49B4D-DEA5-164C-8C49-0673B669A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6515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B7FF2B5-31AB-994E-9307-D416293F8CB8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80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1024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DF9285A-1DE9-D04B-B293-F9B5BB96BF34}" type="slidenum">
              <a:rPr lang="en-US" altLang="zh-CN">
                <a:latin typeface="Times New Roman" charset="0"/>
              </a:rPr>
              <a:pPr/>
              <a:t>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1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133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4CD338-C9E7-A747-9FEA-D1DADF548217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1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133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4CD338-C9E7-A747-9FEA-D1DADF548217}" type="slidenum">
              <a:rPr lang="en-US" altLang="zh-CN">
                <a:latin typeface="Times New Roman" charset="0"/>
              </a:rPr>
              <a:pPr/>
              <a:t>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03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681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909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3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0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00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38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5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44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18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4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12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0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12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6699"/>
                </a:solidFill>
                <a:latin typeface="Helvetica" charset="0"/>
              </a:rPr>
              <a:t>1.</a:t>
            </a:r>
            <a:fld id="{8C73AA77-15F2-B44B-8D33-1E83A567AB09}" type="slidenum">
              <a:rPr lang="en-US" altLang="zh-CN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olat.com/course/os2024swu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482600"/>
            <a:ext cx="8458200" cy="2560638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002060"/>
                </a:solidFill>
                <a:ea typeface="MS PGothic" charset="-128"/>
              </a:rPr>
              <a:t>Operating System Principle</a:t>
            </a:r>
            <a:br>
              <a:rPr lang="en-US" altLang="zh-CN">
                <a:solidFill>
                  <a:srgbClr val="002060"/>
                </a:solidFill>
                <a:ea typeface="MS PGothic" charset="-128"/>
              </a:rPr>
            </a:br>
            <a:br>
              <a:rPr lang="en-US" altLang="zh-CN">
                <a:solidFill>
                  <a:srgbClr val="002060"/>
                </a:solidFill>
                <a:ea typeface="MS PGothic" charset="-128"/>
              </a:rPr>
            </a:br>
            <a:r>
              <a:rPr lang="en-US" altLang="zh-CN" sz="4000">
                <a:solidFill>
                  <a:srgbClr val="002060"/>
                </a:solidFill>
                <a:ea typeface="MS PGothic" charset="-128"/>
              </a:rPr>
              <a:t>Chapter 1:  Introduction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71475" y="38735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3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3200" kern="0" dirty="0">
                <a:ea typeface="MS PGothic" charset="-128"/>
              </a:rPr>
              <a:t>Feb,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1: Introduction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What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is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operating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system</a:t>
            </a:r>
          </a:p>
          <a:p>
            <a:r>
              <a:rPr lang="en-US" altLang="zh-CN" sz="2800" dirty="0">
                <a:ea typeface="MS PGothic" charset="-128"/>
              </a:rPr>
              <a:t>The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organization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of computer system</a:t>
            </a:r>
          </a:p>
          <a:p>
            <a:r>
              <a:rPr lang="en-US" altLang="zh-CN" sz="2800" dirty="0">
                <a:ea typeface="MS PGothic" charset="-128"/>
              </a:rPr>
              <a:t>The main functionality of operating system</a:t>
            </a:r>
          </a:p>
          <a:p>
            <a:r>
              <a:rPr lang="en-US" altLang="zh-CN" sz="2800" dirty="0">
                <a:solidFill>
                  <a:srgbClr val="EAEAEA"/>
                </a:solidFill>
                <a:ea typeface="MS PGothic" charset="-128"/>
              </a:rPr>
              <a:t>The development history of operating system</a:t>
            </a:r>
          </a:p>
          <a:p>
            <a:endParaRPr lang="en-US" altLang="zh-CN" sz="3200" dirty="0">
              <a:ea typeface="MS PGothic" charset="-128"/>
            </a:endParaRPr>
          </a:p>
          <a:p>
            <a:pPr>
              <a:buFont typeface="Monotype Sorts" charset="2"/>
              <a:buNone/>
            </a:pPr>
            <a:endParaRPr lang="en-US" altLang="zh-CN" sz="3200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Objectives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360285" cy="45307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To introduce the definition and functionality of operating systems</a:t>
            </a:r>
            <a:endParaRPr lang="zh-CN" altLang="en-US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To describe the basic organization of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computer systems</a:t>
            </a:r>
          </a:p>
          <a:p>
            <a:pPr lvl="1"/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interrupt</a:t>
            </a:r>
          </a:p>
          <a:p>
            <a:r>
              <a:rPr lang="en-US" altLang="zh-CN" sz="2800" dirty="0">
                <a:ea typeface="MS PGothic" charset="-128"/>
              </a:rPr>
              <a:t>To provide a grand tour of the major components of operating systems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9C995-4D7B-41B6-AA8E-891F2D18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Harmony 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87F6B-2719-4DCA-BEC5-213BFA75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9"/>
            <a:ext cx="8229600" cy="423862"/>
          </a:xfrm>
        </p:spPr>
        <p:txBody>
          <a:bodyPr/>
          <a:lstStyle/>
          <a:p>
            <a:r>
              <a:rPr lang="en-US" altLang="zh-CN" dirty="0"/>
              <a:t>2024-2-22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A67CCF-36F2-40A8-A2BB-219E22BC7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8"/>
          <a:stretch/>
        </p:blipFill>
        <p:spPr>
          <a:xfrm>
            <a:off x="240030" y="1676754"/>
            <a:ext cx="8892540" cy="419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Welcome to OS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25" y="1781174"/>
            <a:ext cx="2581062" cy="3248026"/>
          </a:xfrm>
          <a:prstGeom prst="rect">
            <a:avLst/>
          </a:prstGeom>
        </p:spPr>
      </p:pic>
      <p:pic>
        <p:nvPicPr>
          <p:cNvPr id="922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781175"/>
            <a:ext cx="2386013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A8D15F-1372-4E54-B8C1-10ED8846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2" y="1673723"/>
            <a:ext cx="2386013" cy="34367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982EE6-F950-4389-887D-D46379AC5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151" y="1676270"/>
            <a:ext cx="2571740" cy="3352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61" y="1766038"/>
            <a:ext cx="2216415" cy="323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68" y="1781174"/>
            <a:ext cx="2318790" cy="3221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Prerequisites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Programming Language: </a:t>
            </a:r>
            <a:r>
              <a:rPr lang="en-US" altLang="zh-CN" sz="2400">
                <a:solidFill>
                  <a:srgbClr val="00B0F0"/>
                </a:solidFill>
                <a:ea typeface="MS PGothic" charset="-128"/>
              </a:rPr>
              <a:t>C</a:t>
            </a:r>
            <a:r>
              <a:rPr lang="zh-CN" altLang="en-US" sz="2400">
                <a:solidFill>
                  <a:srgbClr val="00B0F0"/>
                </a:solidFill>
                <a:ea typeface="MS PGothic" charset="-128"/>
              </a:rPr>
              <a:t>，</a:t>
            </a:r>
            <a:r>
              <a:rPr lang="en-US" altLang="zh-CN" sz="2400">
                <a:solidFill>
                  <a:srgbClr val="00B0F0"/>
                </a:solidFill>
                <a:ea typeface="MS PGothic" charset="-128"/>
              </a:rPr>
              <a:t> Assembly</a:t>
            </a:r>
            <a:endParaRPr lang="zh-CN" altLang="en-US" sz="2400">
              <a:solidFill>
                <a:srgbClr val="00B0F0"/>
              </a:solidFill>
              <a:ea typeface="MS PGothic" charset="-128"/>
            </a:endParaRPr>
          </a:p>
          <a:p>
            <a:endParaRPr lang="zh-CN" altLang="en-US" sz="2400">
              <a:solidFill>
                <a:srgbClr val="00B0F0"/>
              </a:solidFill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Data Structure</a:t>
            </a:r>
            <a:endParaRPr lang="en-US" altLang="zh-CN" sz="2400">
              <a:solidFill>
                <a:srgbClr val="00B0F0"/>
              </a:solidFill>
              <a:ea typeface="MS PGothic" charset="-128"/>
            </a:endParaRPr>
          </a:p>
          <a:p>
            <a:endParaRPr lang="en-US" altLang="zh-CN" sz="2400"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Organization</a:t>
            </a:r>
            <a:r>
              <a:rPr lang="zh-CN" altLang="en-US" sz="2400">
                <a:ea typeface="MS PGothic" charset="-128"/>
              </a:rPr>
              <a:t> </a:t>
            </a:r>
            <a:r>
              <a:rPr lang="en-US" altLang="zh-CN" sz="2400">
                <a:ea typeface="MS PGothic" charset="-128"/>
              </a:rPr>
              <a:t>of Computer System</a:t>
            </a:r>
            <a:endParaRPr lang="zh-CN" altLang="en-US" sz="2400">
              <a:ea typeface="MS PGothic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Textbooks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5510212"/>
          </a:xfrm>
        </p:spPr>
        <p:txBody>
          <a:bodyPr/>
          <a:lstStyle/>
          <a:p>
            <a:r>
              <a:rPr lang="en-US" altLang="zh-CN" b="1" i="1" dirty="0">
                <a:solidFill>
                  <a:srgbClr val="0070C0"/>
                </a:solidFill>
                <a:ea typeface="MS PGothic" charset="-128"/>
              </a:rPr>
              <a:t>Operating System Concepts</a:t>
            </a:r>
            <a:r>
              <a:rPr lang="en-US" altLang="zh-CN" dirty="0">
                <a:ea typeface="MS PGothic" charset="-128"/>
              </a:rPr>
              <a:t>, 9th Edition. Abraham </a:t>
            </a:r>
            <a:r>
              <a:rPr lang="en-US" altLang="zh-CN" dirty="0" err="1">
                <a:ea typeface="MS PGothic" charset="-128"/>
              </a:rPr>
              <a:t>Silberschatz</a:t>
            </a:r>
            <a:r>
              <a:rPr lang="en-US" altLang="zh-CN" dirty="0">
                <a:ea typeface="MS PGothic" charset="-128"/>
              </a:rPr>
              <a:t>, Peter Baer Galvin, Greg Gagne, John Willey &amp; Sons Inc. 2014</a:t>
            </a:r>
          </a:p>
          <a:p>
            <a:r>
              <a:rPr lang="en-US" altLang="zh-CN" dirty="0">
                <a:ea typeface="MS PGothic" charset="-128"/>
              </a:rPr>
              <a:t>References</a:t>
            </a:r>
          </a:p>
          <a:p>
            <a:pPr lvl="1"/>
            <a:r>
              <a:rPr lang="en-US" altLang="zh-CN" b="1" i="1" dirty="0">
                <a:solidFill>
                  <a:srgbClr val="0070C0"/>
                </a:solidFill>
                <a:ea typeface="MS PGothic" charset="-128"/>
              </a:rPr>
              <a:t>Modern Operating Systems</a:t>
            </a:r>
            <a:r>
              <a:rPr lang="en-US" altLang="zh-CN" dirty="0">
                <a:ea typeface="MS PGothic" charset="-128"/>
              </a:rPr>
              <a:t>, 4th Edition.  Andrew S. Tanenbaum and Herbert Boss, Person Education, Inc., 2015</a:t>
            </a:r>
            <a:endParaRPr lang="zh-CN" altLang="zh-CN" dirty="0">
              <a:ea typeface="MS PGothic" charset="-128"/>
            </a:endParaRPr>
          </a:p>
          <a:p>
            <a:pPr lvl="1"/>
            <a:r>
              <a:rPr lang="zh-CN" altLang="zh-CN" dirty="0">
                <a:ea typeface="MS PGothic" charset="-128"/>
              </a:rPr>
              <a:t>《计算机操作系统》</a:t>
            </a:r>
            <a:r>
              <a:rPr lang="en-US" altLang="zh-CN" dirty="0">
                <a:ea typeface="MS PGothic" charset="-128"/>
              </a:rPr>
              <a:t>(</a:t>
            </a:r>
            <a:r>
              <a:rPr lang="zh-CN" altLang="en-US" dirty="0">
                <a:ea typeface="MS PGothic" charset="-128"/>
              </a:rPr>
              <a:t>第</a:t>
            </a:r>
            <a:r>
              <a:rPr lang="en-US" altLang="zh-CN" dirty="0">
                <a:ea typeface="MS PGothic" charset="-128"/>
              </a:rPr>
              <a:t>4</a:t>
            </a:r>
            <a:r>
              <a:rPr lang="zh-CN" altLang="en-US" dirty="0">
                <a:ea typeface="MS PGothic" charset="-128"/>
              </a:rPr>
              <a:t>版</a:t>
            </a:r>
            <a:r>
              <a:rPr lang="en-US" altLang="zh-CN" dirty="0">
                <a:ea typeface="MS PGothic" charset="-128"/>
              </a:rPr>
              <a:t>)</a:t>
            </a:r>
            <a:r>
              <a:rPr lang="zh-CN" altLang="zh-CN" dirty="0">
                <a:ea typeface="MS PGothic" charset="-128"/>
              </a:rPr>
              <a:t>，郁红英 王磊等编著，清华大学出版社，</a:t>
            </a:r>
            <a:r>
              <a:rPr lang="en-US" altLang="zh-CN" dirty="0">
                <a:ea typeface="MS PGothic" charset="-128"/>
              </a:rPr>
              <a:t>2022</a:t>
            </a:r>
            <a:endParaRPr lang="zh-CN" altLang="zh-CN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3449638"/>
            <a:ext cx="2120900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3444875"/>
            <a:ext cx="2227262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3444875"/>
            <a:ext cx="23241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3444875"/>
            <a:ext cx="24669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3" y="3450718"/>
            <a:ext cx="2547937" cy="3198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02932A-E178-4BBF-9BC1-5F6C39EDD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1610" y="3320110"/>
            <a:ext cx="2427180" cy="3353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67262E-8F8C-4700-AA71-FC36F28ABB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69" r="9563"/>
          <a:stretch/>
        </p:blipFill>
        <p:spPr>
          <a:xfrm>
            <a:off x="664898" y="3403600"/>
            <a:ext cx="2808552" cy="3426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Textbooks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5510212"/>
          </a:xfrm>
        </p:spPr>
        <p:txBody>
          <a:bodyPr/>
          <a:lstStyle/>
          <a:p>
            <a:pPr lvl="0"/>
            <a:r>
              <a:rPr lang="en-US" altLang="zh-CN" sz="2000" dirty="0" err="1"/>
              <a:t>Remzi</a:t>
            </a:r>
            <a:r>
              <a:rPr lang="en-US" altLang="zh-CN" sz="2000" dirty="0"/>
              <a:t> H. </a:t>
            </a:r>
            <a:r>
              <a:rPr lang="en-US" altLang="zh-CN" sz="2000" dirty="0" err="1"/>
              <a:t>Arpaci-Dusseau</a:t>
            </a:r>
            <a:r>
              <a:rPr lang="en-US" altLang="zh-CN" sz="2000" dirty="0"/>
              <a:t> and Andrea C. </a:t>
            </a:r>
            <a:r>
              <a:rPr lang="en-US" altLang="zh-CN" sz="2000" dirty="0" err="1"/>
              <a:t>Arpaci-Dusseau</a:t>
            </a:r>
            <a:r>
              <a:rPr lang="en-US" altLang="zh-CN" sz="2000" dirty="0"/>
              <a:t>. </a:t>
            </a:r>
            <a:r>
              <a:rPr lang="en-US" altLang="zh-CN" sz="2000" dirty="0">
                <a:solidFill>
                  <a:srgbClr val="0070C0"/>
                </a:solidFill>
              </a:rPr>
              <a:t>Operating Systems: Three Easy Pieces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Arpaci-Dusseau</a:t>
            </a:r>
            <a:r>
              <a:rPr lang="en-US" altLang="zh-CN" sz="2000" dirty="0"/>
              <a:t> Books, November, 2023 (Version 1.10)</a:t>
            </a:r>
            <a:endParaRPr lang="zh-CN" altLang="zh-CN" sz="2000" dirty="0"/>
          </a:p>
          <a:p>
            <a:r>
              <a:rPr lang="zh-CN" altLang="en-US" sz="2000" dirty="0">
                <a:ea typeface="MS PGothic" charset="-128"/>
              </a:rPr>
              <a:t>操作系统导论，王海鹏译，人民邮电出版社，</a:t>
            </a:r>
            <a:r>
              <a:rPr lang="en-US" altLang="zh-CN" sz="2000" dirty="0">
                <a:ea typeface="MS PGothic" charset="-128"/>
              </a:rPr>
              <a:t>2019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8EF456-E68A-4979-96F1-B66A5A89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47" y="3080412"/>
            <a:ext cx="2404168" cy="32482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F1F453-0B6F-4C9D-A49C-83FEE9CB7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1" t="6435" r="15445" b="4813"/>
          <a:stretch/>
        </p:blipFill>
        <p:spPr>
          <a:xfrm>
            <a:off x="5125194" y="3028948"/>
            <a:ext cx="2628214" cy="33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2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EF9D11-E15D-43EF-87AC-EB40CBF8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2653506"/>
            <a:ext cx="2087293" cy="1884362"/>
          </a:xfrm>
          <a:prstGeom prst="rect">
            <a:avLst/>
          </a:prstGeom>
        </p:spPr>
      </p:pic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Homework and Lab Reports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1243012"/>
          </a:xfrm>
        </p:spPr>
        <p:txBody>
          <a:bodyPr/>
          <a:lstStyle/>
          <a:p>
            <a:r>
              <a:rPr lang="en-US" altLang="zh-CN" sz="28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https://www.scholat.com/course/os2024swu</a:t>
            </a:r>
            <a:endParaRPr lang="en-US" altLang="zh-CN" sz="2800" dirty="0">
              <a:solidFill>
                <a:srgbClr val="00B0F0"/>
              </a:solidFill>
            </a:endParaRPr>
          </a:p>
          <a:p>
            <a:r>
              <a:rPr lang="zh-CN" altLang="en-US" sz="2800" dirty="0">
                <a:ea typeface="MS PGothic" charset="-128"/>
              </a:rPr>
              <a:t>班级：</a:t>
            </a:r>
            <a:endParaRPr lang="zh-CN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6450" y="4714875"/>
            <a:ext cx="2759710" cy="830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70C0"/>
                </a:solidFill>
              </a:rPr>
              <a:t>申请加入时请提供完整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学号</a:t>
            </a:r>
            <a:r>
              <a:rPr kumimoji="1" lang="zh-CN" altLang="en-US" sz="2400" b="1" dirty="0">
                <a:solidFill>
                  <a:srgbClr val="0070C0"/>
                </a:solidFill>
              </a:rPr>
              <a:t>和姓名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949859" y="3285915"/>
            <a:ext cx="1684755" cy="11432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FE8B5B-AF72-42AF-BAD8-8B1725B1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681" y="2154555"/>
            <a:ext cx="5246369" cy="42964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Evaluation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Final exam: 60%</a:t>
            </a:r>
          </a:p>
          <a:p>
            <a:r>
              <a:rPr lang="en-US" altLang="zh-CN" sz="2800" dirty="0">
                <a:ea typeface="MS PGothic" charset="-128"/>
              </a:rPr>
              <a:t>Labs: 20%</a:t>
            </a:r>
          </a:p>
          <a:p>
            <a:r>
              <a:rPr lang="en-US" altLang="zh-CN" sz="2800" dirty="0">
                <a:ea typeface="MS PGothic" charset="-128"/>
              </a:rPr>
              <a:t>Homework: 20%</a:t>
            </a:r>
          </a:p>
          <a:p>
            <a:pPr lvl="1"/>
            <a:r>
              <a:rPr lang="en-US" altLang="zh-CN" sz="2800" b="1" dirty="0">
                <a:solidFill>
                  <a:srgbClr val="0070C0"/>
                </a:solidFill>
                <a:ea typeface="MS PGothic" charset="-128"/>
              </a:rPr>
              <a:t>Attendance</a:t>
            </a:r>
            <a:endParaRPr lang="zh-CN" altLang="en-US" sz="2800" b="1" dirty="0">
              <a:solidFill>
                <a:srgbClr val="0070C0"/>
              </a:solidFill>
              <a:ea typeface="MS PGothic" charset="-128"/>
            </a:endParaRPr>
          </a:p>
          <a:p>
            <a:pPr lvl="1"/>
            <a:r>
              <a:rPr lang="en-US" altLang="zh-CN" sz="2800" b="1" dirty="0">
                <a:solidFill>
                  <a:srgbClr val="0070C0"/>
                </a:solidFill>
                <a:ea typeface="MS PGothic" charset="-128"/>
              </a:rPr>
              <a:t>Class</a:t>
            </a:r>
            <a:r>
              <a:rPr lang="zh-CN" altLang="en-US" sz="2800" b="1" dirty="0">
                <a:solidFill>
                  <a:srgbClr val="0070C0"/>
                </a:solidFill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ea typeface="MS PGothic" charset="-128"/>
              </a:rPr>
              <a:t>performance</a:t>
            </a:r>
            <a:endParaRPr lang="zh-CN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Contact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0445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ea typeface="MS PGothic" charset="-128"/>
              </a:rPr>
              <a:t>赵恒军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18302301799 </a:t>
            </a:r>
          </a:p>
          <a:p>
            <a:r>
              <a:rPr lang="en-US" altLang="zh-CN" sz="2800" dirty="0">
                <a:ea typeface="MS PGothic" charset="-128"/>
              </a:rPr>
              <a:t>zhaohj2016@swu.edu.cn</a:t>
            </a:r>
            <a:endParaRPr lang="zh-CN" altLang="en-US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3525</TotalTime>
  <Words>253</Words>
  <Application>Microsoft Office PowerPoint</Application>
  <PresentationFormat>全屏显示(4:3)</PresentationFormat>
  <Paragraphs>49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Monotype Sorts</vt:lpstr>
      <vt:lpstr>MS PGothic</vt:lpstr>
      <vt:lpstr>Arial</vt:lpstr>
      <vt:lpstr>Helvetica</vt:lpstr>
      <vt:lpstr>Times New Roman</vt:lpstr>
      <vt:lpstr>Verdana</vt:lpstr>
      <vt:lpstr>Webdings</vt:lpstr>
      <vt:lpstr>os-8</vt:lpstr>
      <vt:lpstr>Operating System Principle  Chapter 1:  Introduction</vt:lpstr>
      <vt:lpstr>Harmony OS</vt:lpstr>
      <vt:lpstr>Welcome to OS</vt:lpstr>
      <vt:lpstr>Prerequisites</vt:lpstr>
      <vt:lpstr>Textbooks</vt:lpstr>
      <vt:lpstr>Textbooks</vt:lpstr>
      <vt:lpstr>Homework and Lab Reports</vt:lpstr>
      <vt:lpstr>Evaluation</vt:lpstr>
      <vt:lpstr>Contact</vt:lpstr>
      <vt:lpstr>Chapter 1: Introduction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Principle  Chapter 1:  Introduction</dc:title>
  <dc:creator>Microsoft Office 用户</dc:creator>
  <cp:lastModifiedBy>ziran wu</cp:lastModifiedBy>
  <cp:revision>240</cp:revision>
  <cp:lastPrinted>2001-06-14T13:58:17Z</cp:lastPrinted>
  <dcterms:created xsi:type="dcterms:W3CDTF">2020-02-22T00:05:17Z</dcterms:created>
  <dcterms:modified xsi:type="dcterms:W3CDTF">2024-06-25T07:59:13Z</dcterms:modified>
</cp:coreProperties>
</file>